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C815-084A-4059-B573-E7CC8EB354E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26E-9342-4330-81FE-DDEEF4DA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6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C815-084A-4059-B573-E7CC8EB354E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26E-9342-4330-81FE-DDEEF4DA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5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C815-084A-4059-B573-E7CC8EB354E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26E-9342-4330-81FE-DDEEF4DA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C815-084A-4059-B573-E7CC8EB354E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26E-9342-4330-81FE-DDEEF4DA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8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C815-084A-4059-B573-E7CC8EB354E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26E-9342-4330-81FE-DDEEF4DA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C815-084A-4059-B573-E7CC8EB354E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26E-9342-4330-81FE-DDEEF4DA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3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C815-084A-4059-B573-E7CC8EB354E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26E-9342-4330-81FE-DDEEF4DA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09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C815-084A-4059-B573-E7CC8EB354E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26E-9342-4330-81FE-DDEEF4DA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82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C815-084A-4059-B573-E7CC8EB354E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26E-9342-4330-81FE-DDEEF4DA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5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C815-084A-4059-B573-E7CC8EB354E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26E-9342-4330-81FE-DDEEF4DA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6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C815-084A-4059-B573-E7CC8EB354E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8226E-9342-4330-81FE-DDEEF4DA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4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FC815-084A-4059-B573-E7CC8EB354EC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8226E-9342-4330-81FE-DDEEF4DA3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42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755953"/>
              </p:ext>
            </p:extLst>
          </p:nvPr>
        </p:nvGraphicFramePr>
        <p:xfrm>
          <a:off x="2135031" y="178754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Wednesday, September 29</a:t>
                      </a:r>
                      <a:r>
                        <a:rPr lang="en-US" sz="2800" baseline="30000" dirty="0" smtClean="0"/>
                        <a:t>th</a:t>
                      </a:r>
                      <a:r>
                        <a:rPr lang="en-US" sz="2800" dirty="0" smtClean="0"/>
                        <a:t> 2021</a:t>
                      </a:r>
                    </a:p>
                    <a:p>
                      <a:pPr algn="ctr"/>
                      <a:r>
                        <a:rPr lang="en-US" sz="2800" dirty="0" smtClean="0"/>
                        <a:t>Unit</a:t>
                      </a:r>
                      <a:r>
                        <a:rPr lang="en-US" sz="2800" baseline="0" dirty="0" smtClean="0"/>
                        <a:t> 1 : The ancient Mayans</a:t>
                      </a:r>
                    </a:p>
                    <a:p>
                      <a:pPr algn="ctr"/>
                      <a:r>
                        <a:rPr lang="en-US" sz="2800" baseline="0" dirty="0" smtClean="0"/>
                        <a:t>Lesson 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468555"/>
              </p:ext>
            </p:extLst>
          </p:nvPr>
        </p:nvGraphicFramePr>
        <p:xfrm>
          <a:off x="177442" y="2265131"/>
          <a:ext cx="1201455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2597"/>
                <a:gridCol w="62419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Simple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Present (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hiện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tại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đơn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I. To be ( am / is /are )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thi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̀ , là ,ở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Not :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không</a:t>
                      </a:r>
                      <a:endParaRPr lang="en-US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Ex1: I am a student.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My mom is a teacher.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cats are sleeping.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Ex2: I am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a student.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My mom is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a teacher.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cats are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sleeping.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Ex3: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i="1" u="sng" baseline="0" dirty="0" smtClean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a student? Yes, I am/ No, 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am not.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i="1" u="sng" dirty="0" smtClean="0">
                          <a:solidFill>
                            <a:schemeClr val="bg1"/>
                          </a:solidFill>
                        </a:rPr>
                        <a:t>your mom 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 teacher? Yes, </a:t>
                      </a:r>
                      <a:r>
                        <a:rPr lang="en-US" i="1" u="sng" dirty="0" smtClean="0">
                          <a:solidFill>
                            <a:schemeClr val="bg1"/>
                          </a:solidFill>
                        </a:rPr>
                        <a:t>she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is./ No, she is not.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Are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i="1" u="sng" baseline="0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en-US" i="1" u="sng" dirty="0" smtClean="0">
                          <a:solidFill>
                            <a:schemeClr val="bg1"/>
                          </a:solidFill>
                        </a:rPr>
                        <a:t>he cats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sleeping? Yes,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i="1" u="sng" baseline="0" dirty="0" smtClean="0">
                          <a:solidFill>
                            <a:schemeClr val="bg1"/>
                          </a:solidFill>
                        </a:rPr>
                        <a:t>they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are./ No, they are not.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Simple Past( quá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khư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́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đơn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II. To be ( Was/ were): (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đa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̃)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thi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̀ , là , ở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Not :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không</a:t>
                      </a:r>
                      <a:endParaRPr lang="en-US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r>
                        <a:rPr lang="en-US" baseline="0" dirty="0" smtClean="0"/>
                        <a:t>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Ex1: 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was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a student.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My mom was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 teacher.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cats were sleeping.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Ex2: I was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a student.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My mom was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a teacher.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The cats were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sleeping.</a:t>
                      </a:r>
                    </a:p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Ex3: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Were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i="1" u="sng" baseline="0" dirty="0" smtClean="0">
                          <a:solidFill>
                            <a:schemeClr val="bg1"/>
                          </a:solidFill>
                        </a:rPr>
                        <a:t>you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a student? Yes, </a:t>
                      </a:r>
                      <a:r>
                        <a:rPr lang="en-US" i="1" u="sng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was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/ No, I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was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not.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Was 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i="1" u="sng" dirty="0" smtClean="0">
                          <a:solidFill>
                            <a:schemeClr val="bg1"/>
                          </a:solidFill>
                        </a:rPr>
                        <a:t>your mom 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 teacher? Yes, </a:t>
                      </a:r>
                      <a:r>
                        <a:rPr lang="en-US" i="1" u="sng" dirty="0" smtClean="0">
                          <a:solidFill>
                            <a:schemeClr val="bg1"/>
                          </a:solidFill>
                        </a:rPr>
                        <a:t>she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was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./ No, she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was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not.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Were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i="1" u="sng" baseline="0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en-US" i="1" u="sng" dirty="0" smtClean="0">
                          <a:solidFill>
                            <a:schemeClr val="bg1"/>
                          </a:solidFill>
                        </a:rPr>
                        <a:t>he cats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sleeping? Yes,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i="1" u="sng" baseline="0" dirty="0" smtClean="0">
                          <a:solidFill>
                            <a:schemeClr val="bg1"/>
                          </a:solidFill>
                        </a:rPr>
                        <a:t>they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were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./ No, they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were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not.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n-US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78930"/>
              </p:ext>
            </p:extLst>
          </p:nvPr>
        </p:nvGraphicFramePr>
        <p:xfrm>
          <a:off x="216079" y="3282559"/>
          <a:ext cx="4703651" cy="941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3651"/>
              </a:tblGrid>
              <a:tr h="94170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am (not)</a:t>
                      </a:r>
                    </a:p>
                    <a:p>
                      <a:r>
                        <a:rPr lang="en-US" baseline="0" dirty="0" smtClean="0"/>
                        <a:t>He / She / It / </a:t>
                      </a:r>
                      <a:r>
                        <a:rPr lang="en-US" baseline="0" dirty="0" err="1" smtClean="0"/>
                        <a:t>danh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tư</a:t>
                      </a:r>
                      <a:r>
                        <a:rPr lang="en-US" baseline="0" dirty="0" smtClean="0"/>
                        <a:t>̀ </a:t>
                      </a:r>
                      <a:r>
                        <a:rPr lang="en-US" baseline="0" dirty="0" err="1" smtClean="0"/>
                        <a:t>sô</a:t>
                      </a:r>
                      <a:r>
                        <a:rPr lang="en-US" baseline="0" dirty="0" smtClean="0"/>
                        <a:t>́ </a:t>
                      </a:r>
                      <a:r>
                        <a:rPr lang="en-US" baseline="0" dirty="0" err="1" smtClean="0"/>
                        <a:t>ít</a:t>
                      </a:r>
                      <a:r>
                        <a:rPr lang="en-US" baseline="0" dirty="0" smtClean="0"/>
                        <a:t>  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is ( not)</a:t>
                      </a:r>
                    </a:p>
                    <a:p>
                      <a:r>
                        <a:rPr lang="en-US" baseline="0" dirty="0" smtClean="0"/>
                        <a:t>You / We / They / </a:t>
                      </a:r>
                      <a:r>
                        <a:rPr lang="en-US" baseline="0" dirty="0" err="1" smtClean="0"/>
                        <a:t>danh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tư</a:t>
                      </a:r>
                      <a:r>
                        <a:rPr lang="en-US" baseline="0" dirty="0" smtClean="0"/>
                        <a:t>̀ </a:t>
                      </a:r>
                      <a:r>
                        <a:rPr lang="en-US" baseline="0" dirty="0" err="1" smtClean="0"/>
                        <a:t>sô</a:t>
                      </a:r>
                      <a:r>
                        <a:rPr lang="en-US" baseline="0" dirty="0" smtClean="0"/>
                        <a:t>́ </a:t>
                      </a:r>
                      <a:r>
                        <a:rPr lang="en-US" baseline="0" dirty="0" err="1" smtClean="0"/>
                        <a:t>nhiều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are (not)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26166"/>
              </p:ext>
            </p:extLst>
          </p:nvPr>
        </p:nvGraphicFramePr>
        <p:xfrm>
          <a:off x="5998693" y="3243926"/>
          <a:ext cx="521880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880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I/ He / She / It / </a:t>
                      </a:r>
                      <a:r>
                        <a:rPr lang="en-US" baseline="0" dirty="0" err="1" smtClean="0"/>
                        <a:t>danh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tư</a:t>
                      </a:r>
                      <a:r>
                        <a:rPr lang="en-US" baseline="0" dirty="0" smtClean="0"/>
                        <a:t>̀ </a:t>
                      </a:r>
                      <a:r>
                        <a:rPr lang="en-US" baseline="0" dirty="0" err="1" smtClean="0"/>
                        <a:t>sô</a:t>
                      </a:r>
                      <a:r>
                        <a:rPr lang="en-US" baseline="0" dirty="0" smtClean="0"/>
                        <a:t>́ </a:t>
                      </a:r>
                      <a:r>
                        <a:rPr lang="en-US" baseline="0" dirty="0" err="1" smtClean="0"/>
                        <a:t>ít</a:t>
                      </a:r>
                      <a:r>
                        <a:rPr lang="en-US" baseline="0" dirty="0" smtClean="0"/>
                        <a:t>  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was ( not)</a:t>
                      </a:r>
                    </a:p>
                    <a:p>
                      <a:r>
                        <a:rPr lang="en-US" baseline="0" dirty="0" smtClean="0"/>
                        <a:t>You / We / They / </a:t>
                      </a:r>
                      <a:r>
                        <a:rPr lang="en-US" baseline="0" dirty="0" err="1" smtClean="0"/>
                        <a:t>danh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tư</a:t>
                      </a:r>
                      <a:r>
                        <a:rPr lang="en-US" baseline="0" dirty="0" smtClean="0"/>
                        <a:t>̀ </a:t>
                      </a:r>
                      <a:r>
                        <a:rPr lang="en-US" baseline="0" dirty="0" err="1" smtClean="0"/>
                        <a:t>sô</a:t>
                      </a:r>
                      <a:r>
                        <a:rPr lang="en-US" baseline="0" dirty="0" smtClean="0"/>
                        <a:t>́ </a:t>
                      </a:r>
                      <a:r>
                        <a:rPr lang="en-US" baseline="0" dirty="0" err="1" smtClean="0"/>
                        <a:t>nhiều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were (not)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47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627419"/>
              </p:ext>
            </p:extLst>
          </p:nvPr>
        </p:nvGraphicFramePr>
        <p:xfrm>
          <a:off x="309092" y="719666"/>
          <a:ext cx="11882908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1454"/>
                <a:gridCol w="594145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r>
                        <a:rPr lang="en-US" sz="1800" b="0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be ( am/ is /are )</a:t>
                      </a:r>
                      <a:endParaRPr lang="en-US" sz="1800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1/ It</a:t>
                      </a:r>
                      <a:r>
                        <a:rPr lang="en-US" sz="1800" b="0" i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___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cold today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2/ I</a:t>
                      </a:r>
                      <a:r>
                        <a:rPr lang="en-US" sz="1800" b="0" i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___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home now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 They</a:t>
                      </a:r>
                      <a:r>
                        <a:rPr lang="en-US" sz="1800" b="0" i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__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4/ There</a:t>
                      </a:r>
                      <a:r>
                        <a:rPr lang="en-US" sz="1800" b="0" i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___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pen on the desk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5/ My name</a:t>
                      </a:r>
                      <a:r>
                        <a:rPr lang="en-US" sz="1800" b="0" i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___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Nobita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6/ We</a:t>
                      </a:r>
                      <a:r>
                        <a:rPr lang="en-US" sz="1800" b="0" i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___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UK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 That</a:t>
                      </a:r>
                      <a:r>
                        <a:rPr lang="en-US" sz="1800" b="0" i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__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right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8/ I</a:t>
                      </a:r>
                      <a:r>
                        <a:rPr lang="en-US" sz="1800" b="0" i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___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OK, thanks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 Tom and Maria</a:t>
                      </a:r>
                      <a:r>
                        <a:rPr lang="en-US" sz="1800" b="0" i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____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married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10/ She</a:t>
                      </a:r>
                      <a:r>
                        <a:rPr lang="en-US" sz="1800" b="0" i="0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___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English teacher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to be ( was/ were )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I _____ happy.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You ____ angry.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She ______ in London last week.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He ______ on holiday.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It _____ cold.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We ______ at school.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You _____ at the cinema.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They _____ at home.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The cat ____ on the roof.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 The children _____in the garden.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605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405</Words>
  <Application>Microsoft Office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8</cp:revision>
  <dcterms:created xsi:type="dcterms:W3CDTF">2021-09-27T02:21:32Z</dcterms:created>
  <dcterms:modified xsi:type="dcterms:W3CDTF">2021-09-26T15:38:02Z</dcterms:modified>
</cp:coreProperties>
</file>